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5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2025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2734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07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40888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61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89883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36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4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5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6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1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2453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_4ym2CNHe0" TargetMode="External"/><Relationship Id="rId2" Type="http://schemas.openxmlformats.org/officeDocument/2006/relationships/hyperlink" Target="https://www.careerexplorer.com/careers/climate-change-analyst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balcarras.fireflycloud.net/careers/job-of-the-week-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27442-26A3-3DEC-7C4B-1790289B8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50737"/>
            <a:ext cx="3657600" cy="600163"/>
          </a:xfrm>
        </p:spPr>
        <p:txBody>
          <a:bodyPr anchor="ctr">
            <a:normAutofit/>
          </a:bodyPr>
          <a:lstStyle/>
          <a:p>
            <a:pPr algn="l"/>
            <a:r>
              <a:rPr lang="en-GB" sz="3200" dirty="0">
                <a:latin typeface="+mn-lt"/>
              </a:rPr>
              <a:t>Job of the Week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BA97D-0226-F0A1-07C8-039AD29C0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0279977">
            <a:off x="7572483" y="3890557"/>
            <a:ext cx="2005689" cy="850564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algn="l"/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Key skill focus: </a:t>
            </a:r>
          </a:p>
          <a:p>
            <a:pPr algn="l"/>
            <a:r>
              <a:rPr lang="en-GB" sz="5400" dirty="0">
                <a:solidFill>
                  <a:schemeClr val="accent2">
                    <a:lumMod val="50000"/>
                  </a:schemeClr>
                </a:solidFill>
              </a:rPr>
              <a:t>Literacy</a:t>
            </a: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3539B9-30F5-92DA-7606-197E4BBCB760}"/>
              </a:ext>
            </a:extLst>
          </p:cNvPr>
          <p:cNvSpPr txBox="1"/>
          <p:nvPr/>
        </p:nvSpPr>
        <p:spPr>
          <a:xfrm>
            <a:off x="895725" y="902496"/>
            <a:ext cx="86486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0" b="1" dirty="0"/>
              <a:t>CLIMATE CHANGE ANALYST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F951D6-E60B-68F4-410A-7454F4535CEF}"/>
              </a:ext>
            </a:extLst>
          </p:cNvPr>
          <p:cNvSpPr txBox="1"/>
          <p:nvPr/>
        </p:nvSpPr>
        <p:spPr>
          <a:xfrm>
            <a:off x="1270000" y="1844672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Click </a:t>
            </a:r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2800" dirty="0"/>
              <a:t> for job profile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5CC26B-1D65-D45E-0A5A-7904055A3832}"/>
              </a:ext>
            </a:extLst>
          </p:cNvPr>
          <p:cNvSpPr txBox="1"/>
          <p:nvPr/>
        </p:nvSpPr>
        <p:spPr>
          <a:xfrm>
            <a:off x="1270000" y="2818129"/>
            <a:ext cx="10254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Relevant subjects – </a:t>
            </a:r>
            <a:r>
              <a:rPr lang="en-GB" sz="2400" i="1" dirty="0"/>
              <a:t>biology, chemistry, geography, environmental science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1DC760-4E16-457A-FA9D-876E1C7D38EC}"/>
              </a:ext>
            </a:extLst>
          </p:cNvPr>
          <p:cNvSpPr txBox="1"/>
          <p:nvPr/>
        </p:nvSpPr>
        <p:spPr>
          <a:xfrm>
            <a:off x="1270000" y="2262100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Click </a:t>
            </a:r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2800" dirty="0"/>
              <a:t> for a short video</a:t>
            </a:r>
          </a:p>
        </p:txBody>
      </p:sp>
      <p:sp>
        <p:nvSpPr>
          <p:cNvPr id="7" name="Oval 6">
            <a:hlinkClick r:id="rId4"/>
            <a:extLst>
              <a:ext uri="{FF2B5EF4-FFF2-40B4-BE49-F238E27FC236}">
                <a16:creationId xmlns:a16="http://schemas.microsoft.com/office/drawing/2014/main" id="{D94EC2E9-0EA1-A067-9CC8-C596163E15D4}"/>
              </a:ext>
            </a:extLst>
          </p:cNvPr>
          <p:cNvSpPr/>
          <p:nvPr/>
        </p:nvSpPr>
        <p:spPr>
          <a:xfrm>
            <a:off x="9679450" y="5555703"/>
            <a:ext cx="2322050" cy="1051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Job of the Week page on the VLE</a:t>
            </a:r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5406D5D-06FB-8021-E0D4-ED52668091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264" y="232164"/>
            <a:ext cx="2270818" cy="1403609"/>
          </a:xfrm>
          <a:prstGeom prst="rect">
            <a:avLst/>
          </a:prstGeom>
        </p:spPr>
      </p:pic>
      <p:pic>
        <p:nvPicPr>
          <p:cNvPr id="1026" name="Picture 2" descr="CLIMATE CHANGE ANALYST">
            <a:extLst>
              <a:ext uri="{FF2B5EF4-FFF2-40B4-BE49-F238E27FC236}">
                <a16:creationId xmlns:a16="http://schemas.microsoft.com/office/drawing/2014/main" id="{7B07F2F1-4474-7BEE-FCA1-A157919D9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96" y="3496227"/>
            <a:ext cx="4738116" cy="315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498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13" grpId="0"/>
      <p:bldP spid="1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A7F7C4-B97B-C712-DBD0-02E8478518A6}"/>
              </a:ext>
            </a:extLst>
          </p:cNvPr>
          <p:cNvSpPr txBox="1"/>
          <p:nvPr/>
        </p:nvSpPr>
        <p:spPr>
          <a:xfrm>
            <a:off x="740022" y="180992"/>
            <a:ext cx="8944104" cy="52587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Gloucestershire LMI </a:t>
            </a:r>
            <a:r>
              <a:rPr lang="en-US" sz="1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(Labour Market Information)</a:t>
            </a:r>
            <a:r>
              <a:rPr lang="en-US" sz="2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22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August 2024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6B01EB6-435F-B699-1307-7CA81B9FBA9B}"/>
              </a:ext>
            </a:extLst>
          </p:cNvPr>
          <p:cNvSpPr/>
          <p:nvPr/>
        </p:nvSpPr>
        <p:spPr>
          <a:xfrm>
            <a:off x="6489140" y="4134837"/>
            <a:ext cx="2658339" cy="255443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/>
              <a:t>Top hiring companies: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NHS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Glos County Council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Tesco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GE Aerospace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Barchester PLC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Safran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Compass Group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Glos College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Bupa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Northrup Grumman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8B81BF-6D77-F4D7-BDD1-C61E991DA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26592"/>
              </p:ext>
            </p:extLst>
          </p:nvPr>
        </p:nvGraphicFramePr>
        <p:xfrm>
          <a:off x="5899952" y="789518"/>
          <a:ext cx="5739766" cy="317659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246755">
                  <a:extLst>
                    <a:ext uri="{9D8B030D-6E8A-4147-A177-3AD203B41FA5}">
                      <a16:colId xmlns:a16="http://schemas.microsoft.com/office/drawing/2014/main" val="49019294"/>
                    </a:ext>
                  </a:extLst>
                </a:gridCol>
                <a:gridCol w="1108393">
                  <a:extLst>
                    <a:ext uri="{9D8B030D-6E8A-4147-A177-3AD203B41FA5}">
                      <a16:colId xmlns:a16="http://schemas.microsoft.com/office/drawing/2014/main" val="1312353997"/>
                    </a:ext>
                  </a:extLst>
                </a:gridCol>
                <a:gridCol w="1384618">
                  <a:extLst>
                    <a:ext uri="{9D8B030D-6E8A-4147-A177-3AD203B41FA5}">
                      <a16:colId xmlns:a16="http://schemas.microsoft.com/office/drawing/2014/main" val="2261142050"/>
                    </a:ext>
                  </a:extLst>
                </a:gridCol>
              </a:tblGrid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Top 10 occupations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Job postings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% of jobs posted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36888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Care workers, homecare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728709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Sales related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815165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Cleaners, domestics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2628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Programmers, software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290646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Kitchen, catering assistants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770236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Customer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38734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Chefs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559218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Wholesale managers/directors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82998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Bookkeepers, payroll managers, wage clerks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98379"/>
                  </a:ext>
                </a:extLst>
              </a:tr>
              <a:tr h="288781">
                <a:tc>
                  <a:txBody>
                    <a:bodyPr/>
                    <a:lstStyle/>
                    <a:p>
                      <a:r>
                        <a:rPr lang="en-GB" sz="1200" dirty="0"/>
                        <a:t>Large goods vehicle drivers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3100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10E89E-2B06-491F-6352-072BBD812AC6}"/>
              </a:ext>
            </a:extLst>
          </p:cNvPr>
          <p:cNvGraphicFramePr>
            <a:graphicFrameLocks noGrp="1"/>
          </p:cNvGraphicFramePr>
          <p:nvPr/>
        </p:nvGraphicFramePr>
        <p:xfrm>
          <a:off x="665392" y="2964097"/>
          <a:ext cx="4850448" cy="3708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742055">
                  <a:extLst>
                    <a:ext uri="{9D8B030D-6E8A-4147-A177-3AD203B41FA5}">
                      <a16:colId xmlns:a16="http://schemas.microsoft.com/office/drawing/2014/main" val="925468826"/>
                    </a:ext>
                  </a:extLst>
                </a:gridCol>
                <a:gridCol w="1108393">
                  <a:extLst>
                    <a:ext uri="{9D8B030D-6E8A-4147-A177-3AD203B41FA5}">
                      <a16:colId xmlns:a16="http://schemas.microsoft.com/office/drawing/2014/main" val="3347087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Vacancies by broad 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Job postings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128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Managers, directors, senior officials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1248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4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Professional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4789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17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Associate professional, 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2206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05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Administrative, secretarial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1419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26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Skilled trades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841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Caring, leisure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994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8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Sales, customer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14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Process, plant, machine operatives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946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7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Elementary (</a:t>
                      </a:r>
                      <a:r>
                        <a:rPr lang="en-GB" sz="1200" dirty="0" err="1"/>
                        <a:t>eg</a:t>
                      </a:r>
                      <a:r>
                        <a:rPr lang="en-GB" sz="1200" dirty="0"/>
                        <a:t> agricultural, construction, security)</a:t>
                      </a:r>
                      <a:endParaRPr lang="en-GB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18098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36E1C56-D3C6-A082-3274-029FCD1AEB05}"/>
              </a:ext>
            </a:extLst>
          </p:cNvPr>
          <p:cNvSpPr txBox="1"/>
          <p:nvPr/>
        </p:nvSpPr>
        <p:spPr>
          <a:xfrm>
            <a:off x="922866" y="720658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Job postings: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3B66E4-D223-551F-742B-A41EB4F1BC7B}"/>
              </a:ext>
            </a:extLst>
          </p:cNvPr>
          <p:cNvSpPr txBox="1"/>
          <p:nvPr/>
        </p:nvSpPr>
        <p:spPr>
          <a:xfrm>
            <a:off x="1770647" y="1723269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Unemployed: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A09182E-83B2-067F-9BD4-E1FF5E7CB3AB}"/>
              </a:ext>
            </a:extLst>
          </p:cNvPr>
          <p:cNvSpPr/>
          <p:nvPr/>
        </p:nvSpPr>
        <p:spPr>
          <a:xfrm>
            <a:off x="1479788" y="1087983"/>
            <a:ext cx="1703806" cy="47457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16,104</a:t>
            </a:r>
            <a:r>
              <a:rPr lang="en-GB" dirty="0"/>
              <a:t>  </a:t>
            </a:r>
            <a:r>
              <a:rPr lang="en-GB" dirty="0">
                <a:latin typeface="Abel" panose="020F0502020204030204" pitchFamily="2" charset="0"/>
              </a:rPr>
              <a:t>↓</a:t>
            </a:r>
            <a:r>
              <a:rPr lang="en-GB" sz="1400" dirty="0">
                <a:latin typeface="Abel" panose="02000506030000020004" pitchFamily="2" charset="0"/>
              </a:rPr>
              <a:t>-</a:t>
            </a:r>
            <a:r>
              <a:rPr lang="en-GB" sz="1400" dirty="0"/>
              <a:t>1189</a:t>
            </a:r>
            <a:endParaRPr lang="en-GB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CED8A3BF-C95B-7F97-EFBF-40C47EA1FE19}"/>
              </a:ext>
            </a:extLst>
          </p:cNvPr>
          <p:cNvSpPr/>
          <p:nvPr/>
        </p:nvSpPr>
        <p:spPr>
          <a:xfrm>
            <a:off x="2447582" y="2092601"/>
            <a:ext cx="2075935" cy="52587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11,015  </a:t>
            </a:r>
            <a:r>
              <a:rPr lang="en-GB" dirty="0">
                <a:latin typeface="Abel" panose="02000506030000020004" pitchFamily="2" charset="0"/>
              </a:rPr>
              <a:t>↑</a:t>
            </a:r>
            <a:r>
              <a:rPr lang="en-GB" sz="1400" dirty="0"/>
              <a:t>+35</a:t>
            </a:r>
          </a:p>
          <a:p>
            <a:pPr algn="ctr"/>
            <a:r>
              <a:rPr lang="en-GB" sz="1050" dirty="0"/>
              <a:t>2.8% of population aged 16-64</a:t>
            </a: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D1F57C7-2F6C-F75F-90F2-110BEED5950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147" y="5268888"/>
            <a:ext cx="2270818" cy="140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1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25" grpId="0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209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Abel</vt:lpstr>
      <vt:lpstr>Arial</vt:lpstr>
      <vt:lpstr>Trebuchet MS</vt:lpstr>
      <vt:lpstr>Wingdings 3</vt:lpstr>
      <vt:lpstr>Facet</vt:lpstr>
      <vt:lpstr>Job of the Week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16</cp:revision>
  <dcterms:created xsi:type="dcterms:W3CDTF">2024-10-07T11:38:30Z</dcterms:created>
  <dcterms:modified xsi:type="dcterms:W3CDTF">2024-10-25T11:08:53Z</dcterms:modified>
</cp:coreProperties>
</file>